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3"/>
    <p:sldId id="266" r:id="rId4"/>
    <p:sldId id="265" r:id="rId5"/>
    <p:sldId id="261" r:id="rId6"/>
    <p:sldId id="259" r:id="rId7"/>
    <p:sldId id="270" r:id="rId8"/>
    <p:sldId id="271" r:id="rId9"/>
    <p:sldId id="263" r:id="rId10"/>
    <p:sldId id="280" r:id="rId11"/>
    <p:sldId id="262" r:id="rId12"/>
    <p:sldId id="281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1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2"/>
    <p:restoredTop sz="96012"/>
  </p:normalViewPr>
  <p:slideViewPr>
    <p:cSldViewPr snapToGrid="0">
      <p:cViewPr varScale="1">
        <p:scale>
          <a:sx n="93" d="100"/>
          <a:sy n="93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  <p:sp>
        <p:nvSpPr>
          <p:cNvPr id="19" name="Freeform: Shape 18"/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-1" fmla="*/ 540000 w 1080000"/>
              <a:gd name="connsiteY0-2" fmla="*/ 0 h 1262947"/>
              <a:gd name="connsiteX1-3" fmla="*/ 1080000 w 1080000"/>
              <a:gd name="connsiteY1-4" fmla="*/ 931034 h 1262947"/>
              <a:gd name="connsiteX2-5" fmla="*/ 1064374 w 1080000"/>
              <a:gd name="connsiteY2-6" fmla="*/ 931034 h 1262947"/>
              <a:gd name="connsiteX3-7" fmla="*/ 1069029 w 1080000"/>
              <a:gd name="connsiteY3-8" fmla="*/ 938533 h 1262947"/>
              <a:gd name="connsiteX4-9" fmla="*/ 1080000 w 1080000"/>
              <a:gd name="connsiteY4-10" fmla="*/ 992947 h 1262947"/>
              <a:gd name="connsiteX5-11" fmla="*/ 540000 w 1080000"/>
              <a:gd name="connsiteY5-12" fmla="*/ 1262947 h 1262947"/>
              <a:gd name="connsiteX6-13" fmla="*/ 0 w 1080000"/>
              <a:gd name="connsiteY6-14" fmla="*/ 992947 h 1262947"/>
              <a:gd name="connsiteX7-15" fmla="*/ 10971 w 1080000"/>
              <a:gd name="connsiteY7-16" fmla="*/ 938533 h 1262947"/>
              <a:gd name="connsiteX8-17" fmla="*/ 15626 w 1080000"/>
              <a:gd name="connsiteY8-18" fmla="*/ 931034 h 1262947"/>
              <a:gd name="connsiteX9-19" fmla="*/ 540000 w 1080000"/>
              <a:gd name="connsiteY9-20" fmla="*/ 0 h 1262947"/>
              <a:gd name="connsiteX0-21" fmla="*/ 540000 w 1080000"/>
              <a:gd name="connsiteY0-22" fmla="*/ 0 h 1262947"/>
              <a:gd name="connsiteX1-23" fmla="*/ 1064374 w 1080000"/>
              <a:gd name="connsiteY1-24" fmla="*/ 931034 h 1262947"/>
              <a:gd name="connsiteX2-25" fmla="*/ 1069029 w 1080000"/>
              <a:gd name="connsiteY2-26" fmla="*/ 938533 h 1262947"/>
              <a:gd name="connsiteX3-27" fmla="*/ 1080000 w 1080000"/>
              <a:gd name="connsiteY3-28" fmla="*/ 992947 h 1262947"/>
              <a:gd name="connsiteX4-29" fmla="*/ 540000 w 1080000"/>
              <a:gd name="connsiteY4-30" fmla="*/ 1262947 h 1262947"/>
              <a:gd name="connsiteX5-31" fmla="*/ 0 w 1080000"/>
              <a:gd name="connsiteY5-32" fmla="*/ 992947 h 1262947"/>
              <a:gd name="connsiteX6-33" fmla="*/ 10971 w 1080000"/>
              <a:gd name="connsiteY6-34" fmla="*/ 938533 h 1262947"/>
              <a:gd name="connsiteX7-35" fmla="*/ 15626 w 1080000"/>
              <a:gd name="connsiteY7-36" fmla="*/ 931034 h 1262947"/>
              <a:gd name="connsiteX8-37" fmla="*/ 540000 w 1080000"/>
              <a:gd name="connsiteY8-38" fmla="*/ 0 h 1262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/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/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/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/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1" name="Freeform: Shape 40"/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/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/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  <p:sp>
        <p:nvSpPr>
          <p:cNvPr id="39" name="Freeform: Shape 38"/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/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/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-1" fmla="*/ 540000 w 1080000"/>
                <a:gd name="connsiteY0-2" fmla="*/ 0 h 1262947"/>
                <a:gd name="connsiteX1-3" fmla="*/ 1080000 w 1080000"/>
                <a:gd name="connsiteY1-4" fmla="*/ 931034 h 1262947"/>
                <a:gd name="connsiteX2-5" fmla="*/ 1064374 w 1080000"/>
                <a:gd name="connsiteY2-6" fmla="*/ 931034 h 1262947"/>
                <a:gd name="connsiteX3-7" fmla="*/ 1069029 w 1080000"/>
                <a:gd name="connsiteY3-8" fmla="*/ 938533 h 1262947"/>
                <a:gd name="connsiteX4-9" fmla="*/ 1080000 w 1080000"/>
                <a:gd name="connsiteY4-10" fmla="*/ 992947 h 1262947"/>
                <a:gd name="connsiteX5-11" fmla="*/ 540000 w 1080000"/>
                <a:gd name="connsiteY5-12" fmla="*/ 1262947 h 1262947"/>
                <a:gd name="connsiteX6-13" fmla="*/ 0 w 1080000"/>
                <a:gd name="connsiteY6-14" fmla="*/ 992947 h 1262947"/>
                <a:gd name="connsiteX7-15" fmla="*/ 10971 w 1080000"/>
                <a:gd name="connsiteY7-16" fmla="*/ 938533 h 1262947"/>
                <a:gd name="connsiteX8-17" fmla="*/ 15626 w 1080000"/>
                <a:gd name="connsiteY8-18" fmla="*/ 931034 h 1262947"/>
                <a:gd name="connsiteX9-19" fmla="*/ 540000 w 1080000"/>
                <a:gd name="connsiteY9-20" fmla="*/ 0 h 1262947"/>
                <a:gd name="connsiteX0-21" fmla="*/ 540000 w 1080000"/>
                <a:gd name="connsiteY0-22" fmla="*/ 0 h 1262947"/>
                <a:gd name="connsiteX1-23" fmla="*/ 1064374 w 1080000"/>
                <a:gd name="connsiteY1-24" fmla="*/ 931034 h 1262947"/>
                <a:gd name="connsiteX2-25" fmla="*/ 1069029 w 1080000"/>
                <a:gd name="connsiteY2-26" fmla="*/ 938533 h 1262947"/>
                <a:gd name="connsiteX3-27" fmla="*/ 1080000 w 1080000"/>
                <a:gd name="connsiteY3-28" fmla="*/ 992947 h 1262947"/>
                <a:gd name="connsiteX4-29" fmla="*/ 540000 w 1080000"/>
                <a:gd name="connsiteY4-30" fmla="*/ 1262947 h 1262947"/>
                <a:gd name="connsiteX5-31" fmla="*/ 0 w 1080000"/>
                <a:gd name="connsiteY5-32" fmla="*/ 992947 h 1262947"/>
                <a:gd name="connsiteX6-33" fmla="*/ 10971 w 1080000"/>
                <a:gd name="connsiteY6-34" fmla="*/ 938533 h 1262947"/>
                <a:gd name="connsiteX7-35" fmla="*/ 15626 w 1080000"/>
                <a:gd name="connsiteY7-36" fmla="*/ 931034 h 1262947"/>
                <a:gd name="connsiteX8-37" fmla="*/ 540000 w 1080000"/>
                <a:gd name="connsiteY8-38" fmla="*/ 0 h 12629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/>
            <p:cNvSpPr/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/>
            <p:cNvSpPr/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/>
            <p:cNvSpPr/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n airplane taking off at sunset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t="10000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537" y="5241983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Flight Price Prediction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716521" y="5558414"/>
            <a:ext cx="2720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Nikroshitha</a:t>
            </a:r>
            <a:r>
              <a:rPr lang="en-US" dirty="0"/>
              <a:t> A </a:t>
            </a:r>
            <a:r>
              <a:rPr lang="en-US" dirty="0" err="1"/>
              <a:t>Notani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841" y="267736"/>
            <a:ext cx="11190317" cy="6322527"/>
          </a:xfrm>
          <a:prstGeom prst="rect">
            <a:avLst/>
          </a:prstGeom>
        </p:spPr>
      </p:pic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creen Shot 2023-12-05 at 6.28.34 PM"/>
          <p:cNvPicPr>
            <a:picLocks noChangeAspect="1"/>
          </p:cNvPicPr>
          <p:nvPr/>
        </p:nvPicPr>
        <p:blipFill>
          <a:blip r:embed="rId1"/>
          <a:srcRect l="21309" t="12843" r="22772" b="73446"/>
          <a:stretch>
            <a:fillRect/>
          </a:stretch>
        </p:blipFill>
        <p:spPr>
          <a:xfrm>
            <a:off x="667385" y="1085215"/>
            <a:ext cx="11188700" cy="1784350"/>
          </a:xfrm>
          <a:prstGeom prst="rect">
            <a:avLst/>
          </a:prstGeom>
        </p:spPr>
      </p:pic>
      <p:pic>
        <p:nvPicPr>
          <p:cNvPr id="5" name="Picture 4" descr="Screen Shot 2023-12-05 at 6.28.34 PM"/>
          <p:cNvPicPr>
            <a:picLocks noChangeAspect="1"/>
          </p:cNvPicPr>
          <p:nvPr/>
        </p:nvPicPr>
        <p:blipFill>
          <a:blip r:embed="rId1"/>
          <a:srcRect l="22414" t="56074" r="23196" b="17907"/>
          <a:stretch>
            <a:fillRect/>
          </a:stretch>
        </p:blipFill>
        <p:spPr>
          <a:xfrm>
            <a:off x="667385" y="3432810"/>
            <a:ext cx="11092180" cy="30600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Conclusion</a:t>
            </a:r>
            <a:endParaRPr lang="en-US" sz="5400" dirty="0"/>
          </a:p>
        </p:txBody>
      </p:sp>
      <p:sp>
        <p:nvSpPr>
          <p:cNvPr id="12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b="0" i="0" u="none" strike="noStrike" dirty="0">
                <a:effectLst/>
                <a:latin typeface="Söhne"/>
              </a:rPr>
              <a:t>Users should be aware that predicting flight prices with complete certainty is challenging due to the dynamic nature of the aviation industry. </a:t>
            </a:r>
            <a:endParaRPr lang="en-US" b="0" i="0" u="none" strike="noStrike" dirty="0">
              <a:effectLst/>
              <a:latin typeface="Söhne"/>
            </a:endParaRPr>
          </a:p>
          <a:p>
            <a:r>
              <a:rPr lang="en-US" b="0" i="0" u="none" strike="noStrike" dirty="0">
                <a:effectLst/>
                <a:latin typeface="Söhne"/>
              </a:rPr>
              <a:t>Always consider multiple sources and factors when planning and booking flights, and be aware that prices can change based on various unforeseen events.</a:t>
            </a:r>
            <a:endParaRPr lang="en-US" dirty="0"/>
          </a:p>
        </p:txBody>
      </p:sp>
      <p:pic>
        <p:nvPicPr>
          <p:cNvPr id="5" name="Picture 4" descr="A blue sky with white clouds&#10;&#10;Description automatically generated"/>
          <p:cNvPicPr>
            <a:picLocks noChangeAspect="1"/>
          </p:cNvPicPr>
          <p:nvPr/>
        </p:nvPicPr>
        <p:blipFill rotWithShape="1">
          <a:blip r:embed="rId1"/>
          <a:srcRect l="24924" r="24924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itting on the wing of an airplan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ilot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Business Value</a:t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19" name="sketch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The flight ticket price is based on the demand and supply model with few estrictions on pricing from regulatory bodies. </a:t>
            </a:r>
            <a:endParaRPr lang="en-US" sz="22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FFFFFF"/>
                </a:solidFill>
              </a:rPr>
              <a:t>It is often perceived as unpredictable and a recent dynamic pricing scheme added to the confusion.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Objective</a:t>
            </a:r>
            <a:endParaRPr lang="en-US" sz="5400" dirty="0"/>
          </a:p>
        </p:txBody>
      </p:sp>
      <p:sp>
        <p:nvSpPr>
          <p:cNvPr id="38" name="sketchy line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i="0" u="none" strike="noStrike" dirty="0">
                <a:effectLst/>
                <a:latin typeface="Söhne"/>
              </a:rPr>
              <a:t>My research focuses on predicting flight prices using advanced data analytics and machine learning. </a:t>
            </a:r>
            <a:endParaRPr lang="en-US" sz="22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r>
              <a:rPr lang="en-US" sz="2200" b="0" i="0" u="none" strike="noStrike" dirty="0">
                <a:effectLst/>
                <a:latin typeface="Söhne"/>
              </a:rPr>
              <a:t>The study aims to empower travelers with informed decision-making and assist airlines in optimizing pricing strategies for enhanced competitiveness. </a:t>
            </a:r>
            <a:endParaRPr lang="en-US" sz="2200" b="0" i="0" u="none" strike="noStrike" dirty="0">
              <a:effectLst/>
              <a:latin typeface="Söhne"/>
            </a:endParaRP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 descr="The front of a plane&#10;&#10;Description automatically generated"/>
          <p:cNvPicPr>
            <a:picLocks noChangeAspect="1"/>
          </p:cNvPicPr>
          <p:nvPr/>
        </p:nvPicPr>
        <p:blipFill rotWithShape="1">
          <a:blip r:embed="rId1"/>
          <a:srcRect l="19571" r="17740"/>
          <a:stretch>
            <a:fillRect/>
          </a:stretch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diagram of air ticket pricing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695" y="457200"/>
            <a:ext cx="10260610" cy="5943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64531" y="5157351"/>
            <a:ext cx="2961774" cy="124344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endParaRPr lang="en-US" sz="5400"/>
          </a:p>
        </p:txBody>
      </p:sp>
      <p:pic>
        <p:nvPicPr>
          <p:cNvPr id="5" name="Content Placeholder 4" descr="A screenshot of a graph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262" y="377581"/>
            <a:ext cx="11148753" cy="602032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showing different colored rectangl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7605" y="643467"/>
            <a:ext cx="10316789" cy="5571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59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colored squares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19006" y="643467"/>
            <a:ext cx="7553987" cy="5571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showing a blue l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9645" y="264665"/>
            <a:ext cx="9552709" cy="63286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different colored bar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0382" y="290939"/>
            <a:ext cx="10467109" cy="6137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441"/>
      </a:dk2>
      <a:lt2>
        <a:srgbClr val="E8E7E2"/>
      </a:lt2>
      <a:accent1>
        <a:srgbClr val="4859C8"/>
      </a:accent1>
      <a:accent2>
        <a:srgbClr val="367CB6"/>
      </a:accent2>
      <a:accent3>
        <a:srgbClr val="41B3B7"/>
      </a:accent3>
      <a:accent4>
        <a:srgbClr val="36B685"/>
      </a:accent4>
      <a:accent5>
        <a:srgbClr val="42B95A"/>
      </a:accent5>
      <a:accent6>
        <a:srgbClr val="52B636"/>
      </a:accent6>
      <a:hlink>
        <a:srgbClr val="319355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847</Words>
  <Application>WPS Writer</Application>
  <PresentationFormat>Widescreen</PresentationFormat>
  <Paragraphs>22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Söhne</vt:lpstr>
      <vt:lpstr>Thonburi</vt:lpstr>
      <vt:lpstr>Source Sans Pro</vt:lpstr>
      <vt:lpstr>苹方-简</vt:lpstr>
      <vt:lpstr>Sitka Heading</vt:lpstr>
      <vt:lpstr>Microsoft YaHei</vt:lpstr>
      <vt:lpstr>汉仪旗黑</vt:lpstr>
      <vt:lpstr>Arial Unicode MS</vt:lpstr>
      <vt:lpstr>Calibri</vt:lpstr>
      <vt:lpstr>Helvetica Neue</vt:lpstr>
      <vt:lpstr>3DFloatVTI</vt:lpstr>
      <vt:lpstr>Flight Price Prediction</vt:lpstr>
      <vt:lpstr>Business Value </vt:lpstr>
      <vt:lpstr>Objective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Price Prediction</dc:title>
  <dc:creator>Nikroshitha Ashok Notani</dc:creator>
  <cp:lastModifiedBy>Nikroshitha Notani</cp:lastModifiedBy>
  <cp:revision>11</cp:revision>
  <dcterms:created xsi:type="dcterms:W3CDTF">2023-12-14T05:46:26Z</dcterms:created>
  <dcterms:modified xsi:type="dcterms:W3CDTF">2023-12-14T05:46:26Z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1033-4.4.2.7667</vt:lpwstr>
  </property>
</Properties>
</file>